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99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320" r:id="rId25"/>
    <p:sldId id="323" r:id="rId26"/>
    <p:sldId id="324" r:id="rId27"/>
    <p:sldId id="325" r:id="rId28"/>
    <p:sldId id="326" r:id="rId29"/>
    <p:sldId id="327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30" r:id="rId61"/>
    <p:sldId id="288" r:id="rId6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86496" autoAdjust="0"/>
  </p:normalViewPr>
  <p:slideViewPr>
    <p:cSldViewPr snapToGrid="0">
      <p:cViewPr varScale="1">
        <p:scale>
          <a:sx n="60" d="100"/>
          <a:sy n="60" d="100"/>
        </p:scale>
        <p:origin x="186" y="60"/>
      </p:cViewPr>
      <p:guideLst/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149F1-B07B-449D-ABE5-296930F371BB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EF85-C24F-4040-973A-B5795206C1D1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EF85-C24F-4040-973A-B5795206C1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01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EF85-C24F-4040-973A-B5795206C1D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7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0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47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4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00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44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9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0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3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FC59-1C74-46C2-B0C1-A7C2BFD867D2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0A21-3391-481A-A060-9ED1A8839E1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6395" y="5534949"/>
            <a:ext cx="5842765" cy="704825"/>
          </a:xfrm>
        </p:spPr>
        <p:txBody>
          <a:bodyPr>
            <a:normAutofit/>
          </a:bodyPr>
          <a:lstStyle/>
          <a:p>
            <a:r>
              <a:rPr lang="es-MX" sz="3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Roma 1994</a:t>
            </a:r>
            <a:endParaRPr lang="fr-FR" sz="3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08163" y="1066800"/>
            <a:ext cx="8854440" cy="4006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  <a:p>
            <a:pPr>
              <a:lnSpc>
                <a:spcPct val="170000"/>
              </a:lnSpc>
            </a:pPr>
            <a:r>
              <a:rPr lang="fr-FR" sz="19200" b="1" dirty="0">
                <a:solidFill>
                  <a:srgbClr val="FF0000"/>
                </a:solidFill>
                <a:latin typeface="Arial Black" panose="020B0A04020102020204" pitchFamily="34" charset="0"/>
              </a:rPr>
              <a:t>IDENTIDAD</a:t>
            </a:r>
            <a:r>
              <a:rPr lang="fr-FR" sz="19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fr-FR" sz="19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 </a:t>
            </a:r>
            <a:r>
              <a:rPr lang="fr-FR" sz="16000" b="1" dirty="0">
                <a:solidFill>
                  <a:srgbClr val="002060"/>
                </a:solidFill>
                <a:latin typeface="Arial Black" panose="020B0A04020102020204" pitchFamily="34" charset="0"/>
              </a:rPr>
              <a:t>LAS </a:t>
            </a:r>
            <a:r>
              <a:rPr lang="fr-FR" sz="1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HIJAS </a:t>
            </a:r>
            <a:r>
              <a:rPr lang="fr-FR" sz="16000" b="1" dirty="0">
                <a:solidFill>
                  <a:srgbClr val="002060"/>
                </a:solidFill>
                <a:latin typeface="Arial Black" panose="020B0A04020102020204" pitchFamily="34" charset="0"/>
              </a:rPr>
              <a:t>DE LA MISERICORDIA </a:t>
            </a:r>
            <a:r>
              <a:rPr lang="es-ES" sz="1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 </a:t>
            </a:r>
            <a:r>
              <a:rPr lang="es-ES" sz="16000" b="1" dirty="0">
                <a:solidFill>
                  <a:srgbClr val="002060"/>
                </a:solidFill>
                <a:latin typeface="Arial Black" panose="020B0A04020102020204" pitchFamily="34" charset="0"/>
              </a:rPr>
              <a:t>LA T. O. R. DE SAN FRANCISCO </a:t>
            </a:r>
            <a:endParaRPr lang="fr-FR" sz="1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91187"/>
            <a:ext cx="2848452" cy="3517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5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2793" y="948122"/>
            <a:ext cx="10136223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40000"/>
              </a:lnSpc>
              <a:spcAft>
                <a:spcPts val="0"/>
              </a:spcAft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Inspiradas en el ejemplo de nuestra santa y sabia Madre, nosotras,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sus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hijas espirituales esparcidas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en: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Croacia, Bosnia y Herzegovina,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Vojvodina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,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Eslovenia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, Italia, Alemania, USA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Canadá, Argentina, Paraguay,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Chile. Perú,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en continuo abandono al amor Trinitario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25-03-1942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).</a:t>
            </a:r>
          </a:p>
          <a:p>
            <a:pPr indent="381000" algn="just">
              <a:lnSpc>
                <a:spcPct val="140000"/>
              </a:lnSpc>
              <a:spcAft>
                <a:spcPts val="0"/>
              </a:spcAft>
            </a:pP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Testimoniamos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nuestra vocación franciscana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con nuestro lema: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"Hágase tu voluntad"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(CC 3)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indent="381000" algn="ctr">
              <a:lnSpc>
                <a:spcPct val="140000"/>
              </a:lnSpc>
              <a:spcAft>
                <a:spcPts val="0"/>
              </a:spcAft>
            </a:pPr>
            <a:r>
              <a:rPr lang="es-ES_tradnl" sz="2800" i="1" dirty="0" smtClean="0">
                <a:solidFill>
                  <a:srgbClr val="FF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"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Quien ama a Dios, ame también a su hermano"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(1 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Jn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4,21).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5695" y="764312"/>
            <a:ext cx="911270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Identidad</a:t>
            </a:r>
            <a:r>
              <a:rPr lang="fr-FR" sz="35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35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Espiritual</a:t>
            </a:r>
            <a:endParaRPr lang="fr-FR" sz="35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Santísima Trinidad:</a:t>
            </a: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Del amor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intratrinitario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nace el icono teológico del proyecto de vida de las Hijas de la Misericordia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"La comunión de los corazones y de espíritu, radicada en Cristo y que conduce al abrazo del Eterno Padre"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(CC 352).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"Alaben y glorifiquen la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Stma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-Trinidad-Trinidad de amor (amor trinitario),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26-06-1943) en vuestros corazones y adórenla con frecuencia en el alma"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16-06-1962).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48256" y="1017501"/>
            <a:ext cx="911270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Santísima Trinidad: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Sí 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cumplimos la voluntad de Dios,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el alma se transforma en templo de Dios y la </a:t>
            </a:r>
            <a:r>
              <a:rPr lang="es-ES_tradnl" sz="2800" i="1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Stma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. Trinidad habita en ella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30-12-1950). Cuanto más estamos unidas con Dios,  tanto más Él obra en nosotras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</a:p>
          <a:p>
            <a:endParaRPr lang="es-ES_tradnl" sz="14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Verbo Encarnado se refleja la sabiduría, la grandeza y la perfección del Padre Celestial y el Espíritu Santo nos infunde el amor del Padre.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Así en el alma resplandece el amor del Padre, del Hijo y del Espíritu Santo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27-05-1945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8408" y="589484"/>
            <a:ext cx="100194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Santísima Trinidad: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Dios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quiso que nuestra Congregación fuera fundada para colaborar con Él, con el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Hijo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y con el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Espíritu Santo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las obras de caridad por la salvación de las almas. Por eso,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cooperen hijas mías, con la misericordia del Padre, con la bondad del Hijo y con la justicia del Espíritu Santo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"Sólo por 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Ti,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Dios Padre, Hijo y Espíritu Santo,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quiero vivir,  trabajar y sufrir. Te consagro todos los momentos de mí vida, mis sufrimientos y dolores, las preocupaciones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los pensamientos,  los deseos y las obras 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3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FAn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 5-09-1956),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para que el mundo conozca el amor, la misericordia y la bondad del Padre" 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(FC 25-1O-1957; </a:t>
            </a:r>
            <a:r>
              <a:rPr lang="es-ES_tradnl" sz="23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 44.1).</a:t>
            </a:r>
            <a:endParaRPr lang="fr-FR" sz="23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0784" y="749180"/>
            <a:ext cx="9346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Santísima Trinidad: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Honramos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la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Stma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. Trinidad con toda la creación. "En todo lugar, a toda hora y en todo tiempo, los hermanos y las hermanas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crean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verdadera y humildemente, y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conserven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en el corazón, y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amen, honren, adoren, sirvan, alaben, bendigan y glorifiquen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al altísimo y sumo Dios eterno, Padre, Hijo y Espíritu Santo"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9).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"Oh cielos, oh tierra, oh ángeles del cielo, vengan para que con gozo festejemos la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Stma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. Trinidad, el Padre que se revela en el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Hijo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 en el Espíritu Santo" 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3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FAn</a:t>
            </a:r>
            <a:r>
              <a:rPr lang="es-ES_tradnl" sz="2300" dirty="0">
                <a:solidFill>
                  <a:srgbClr val="002060"/>
                </a:solidFill>
                <a:latin typeface="Berlin Sans FB" panose="020E0602020502020306" pitchFamily="34" charset="0"/>
              </a:rPr>
              <a:t> 10-12-1938</a:t>
            </a:r>
            <a:r>
              <a:rPr lang="es-ES_tradnl" sz="23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3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7750" y="672980"/>
            <a:ext cx="10382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Eterno Padre: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"Nuestro primer deber y fin es dar gloria y alabanza a Dios, nuestro Padre y Señor" </a:t>
            </a:r>
            <a:r>
              <a:rPr lang="es-ES_tradnl" sz="2800" i="1" baseline="300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65;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6-01-1945).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 eso, rezamos incesantemente la más excelsa plegaria que el Señor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enseño: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"Padre nuestro que estás en el cielo, santificado sea tu nombre  ..."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Según el ejemplo de Jesús, su abandono sin reservas al Padre, su sumisión a la voluntad del Padre común,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queremos testimoniar en la Iglesia y en el mundo nuestra opción por la gloria al Padre, siguiendo a Cristo Crucificado y misericordioso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 CC 98;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23)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la consagración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cap. II;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13-07-1941),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en la comunión y en la misión apostólica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3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2960" y="592970"/>
            <a:ext cx="109156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Eterno Padre: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En una continua entrega al Padre misericordioso,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confiamos en su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Providencia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en su bondad, “buscando ante todo el Reino de Dios y su justicia"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350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</a:p>
          <a:p>
            <a:pPr algn="just"/>
            <a:endParaRPr lang="es-ES_tradnl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"No se turben por nada. Pongan todo en las manos de Dios con plena confianza en el Padre Celestial"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1-06-1945; 30-12-1950),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porque: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“Nada nos faltará, mientras tengamos confianza en el Señor"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19-07-1931).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abandonados a la Providencia del Padre "libres de todo lo que nos puede separar de Él"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30),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porque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toda la historia de nuestro Instituto, en su vida y en sus necesidades, está llena de claras pruebas de su divina Providencia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varias; 28-12-1956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r>
              <a:rPr lang="es-ES_tradnl" sz="2000" dirty="0"/>
              <a:t> 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81329" y="939680"/>
            <a:ext cx="9346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Eterno Padre: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Madre,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profundamente convencida de la acción providente de Dios, compuso "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Las Alabanzas e Invocaciones al Eterno Padre"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44.2), en donde alaba su  misericordia.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Adoramos la belleza del Padre que se derrama en la creación junto con toda la naturaleza y con las creaturas: "Observando el cielo encantador y los maravillosos árboles con sus hojas nuevas, en ellos veía y amaba a Dios, el cual con tanto amor y armonía ha adornado el mundo para que el hombre con esto goce y exulte y así alabe su Padre del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cielo“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2-08-1950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151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1650" y="998452"/>
            <a:ext cx="9353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Eterno Padre:</a:t>
            </a:r>
          </a:p>
          <a:p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"Oh santos de Dios, amen y alaben al Señor.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Oh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vosotros astros celestes, den alabanzas al infinito Padre Celestial.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Tu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sol, vosotras estrellas, brillen como antorchas sobre el altar celeste.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Oh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maravillosos ángeles, oh vientos, oh cielos exulten de gozo, oh pájaros celestiales, entonen con gozo el bellísimo canto a vuestro creador y alábenlo sin interrupción"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FAn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19-06-1943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dirty="0"/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9694" y="745128"/>
            <a:ext cx="98909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Jesucristo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encarnado, crucificado y 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eucarístico: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dirty="0"/>
              <a:t> </a:t>
            </a:r>
            <a:endParaRPr lang="fr-FR" dirty="0"/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"Honramos a Jesús, Hijo del Eterno Padre, en sus misterios de la Encarnación y de la Pasión" (CC 9). La festividad de su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encarnación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es para nosotras, un día de particular reconocimiento al Señor porque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"Quiso que en este santo día se encarnara nuestra pequeña Congregación, para que en ella encontrara amor y consuelo</a:t>
            </a:r>
            <a:r>
              <a:rPr lang="es-ES_tradnl" sz="20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25-03-1944;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10.3).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Congregación ha sido fundada para ser "una hoguera de amor a Cristo, nuestro amor Crucificado"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25-03-1942;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9.2),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con El dar gloria al Padre, mediante la donación perfecta y total de nuestra propia vida, especialmente en la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fraternidad.</a:t>
            </a:r>
          </a:p>
        </p:txBody>
      </p:sp>
    </p:spTree>
    <p:extLst>
      <p:ext uri="{BB962C8B-B14F-4D97-AF65-F5344CB8AC3E}">
        <p14:creationId xmlns:p14="http://schemas.microsoft.com/office/powerpoint/2010/main" val="32797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034540" y="1413510"/>
            <a:ext cx="84734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INTRODUCCIÓN</a:t>
            </a:r>
            <a:endParaRPr lang="fr-FR" sz="35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Documento,  trabajo que intenta presentar en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modo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sistemático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sintético, los elementos esenciales de nuestra identidad religiosa Hijas de la Misericordia. </a:t>
            </a:r>
            <a:endParaRPr lang="es-ES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Se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basa en las fuentes eclesiales, la Regla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Franciscana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el Derecho propio de la Congregación y en las enseñanzas de nuestra Madre Fundadora,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María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Jesús Crucificado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Petković. </a:t>
            </a: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9694" y="745128"/>
            <a:ext cx="98909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Jesucristo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encarnado, crucificado y 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eucarístico: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dirty="0"/>
              <a:t> </a:t>
            </a:r>
            <a:endParaRPr lang="fr-FR" dirty="0"/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misterio de la cruz de Jesucristo, es evocado de un modo pleno de significado en el nombre que la Fundadora toma como religiosa -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María de Jesús Crucificado-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desea que sea signo distintivo de su carisma y lo que una a todos los miembros del Instituto en el abandono al Padre Celestial (CC 74).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misterio de la cruz es contemplado en la Congregación como expresión de la entrega total de la vida (CC 74,77) y acto de confiada obediencia al Padre de parte de Jesús.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9694" y="745128"/>
            <a:ext cx="100000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Jesucristo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encarnado, crucificado y 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eucarístico: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dirty="0"/>
              <a:t> </a:t>
            </a:r>
            <a:endParaRPr lang="fr-FR" dirty="0"/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esta acentuación cristológica vienen iluminados y marcados:</a:t>
            </a:r>
            <a:endParaRPr lang="fr-FR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estilo y los contenidos de la oración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9,51,52,62,64,66,67;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16.1.46)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vida consagrada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1; CC 3,15,22,38,356;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17,23,26,45)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vida de penitencia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6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;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CC 69,74,76,78;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52)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vida fraterna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23: CC 89,93,9,103,106, 315,352;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24)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servicio apostólico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CC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5,123: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94.4, 101.2,44.1,61.3;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26-12-1950)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formación religiosa 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135,137,151)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administración de los bienes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22,31)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fidelidad a la Regla y a las Constituciones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23-03-1957; CC 352).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2820" y="400769"/>
            <a:ext cx="101453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Jesucristo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encarnado, crucificado y 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eucarístico: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Unidas al sacrificio de Cristo ofrecemos a Dios: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las renuncias cotidianas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41, 46)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peso de nuestras obligaciones y de la vida comunitaria y apostólica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(CC74)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los sufrimientos de la enfermedad y de la ancianidad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106)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cruz como prueba de nuestro amor hacia el Padre de los Cielos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74, 77)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obediencia como oblación de nuestra voluntad y como sacrificio de nosotras mismas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40)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castidad consagrada como don total de amor puro a Cristo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22: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27-07-1941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pobreza para ser libre de todo aquello que nos pueda separar de Cristo, imitando su renuncia</a:t>
            </a:r>
            <a:r>
              <a:rPr lang="es-ES_tradnl" dirty="0"/>
              <a:t> (CC 30</a:t>
            </a:r>
            <a:r>
              <a:rPr lang="es-ES_tradnl" dirty="0" smtClean="0"/>
              <a:t>).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0237" y="453298"/>
            <a:ext cx="101362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Jesucristo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encarnado, crucificado y 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eucarístico: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Honramos a Jesús en la Santísima Eucaristía- sacramento del amor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7-06-1943),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mismo Cristo, nuestra Pascua y nuestro Pan vivo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52).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 el alimento de su cuerpo y la celebración eucarística nos unimos con el Padre y con toda la familia humana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27-07-1944).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Jesús eucarístico es fuente de dinámica apostólica y caritativa hacia el prójimo necesitado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(Mt 25, 31-46;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7-06-1943),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fuente de fortaleza y serenidad en los sufrimientos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20-12-1943).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"Por la oración y la acción promovemos la realeza de Cristo y el amor a su divino Corazón, invitando a todos los hombres a participar de su Reino" (CC 9).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Espíritu Santo: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Abiertas a la fuerza regeneradora del Espíritu Santo - Espíritu de Amor y de Verdad (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24-05-1931) </a:t>
            </a: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Padre de los pobres, imploramos que venga su reino - reino del Espíritu Santo (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24-05-1942); </a:t>
            </a: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para que con sus dones haga de nosotras su digna morada (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), </a:t>
            </a: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 fin de que caminemos por las sendas justas y virtuosas, </a:t>
            </a: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amando y alabando al Padre Celestial y a su Palabra encarnada, nuestro Señor y esposo Jesucristo (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Fcí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15-05-1954; 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21-05-1961).</a:t>
            </a:r>
            <a:endParaRPr lang="fr-FR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9865" y="922252"/>
            <a:ext cx="9980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Espíritu Santo: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Invocamos la misericordia del Padre para que continuamente nos done su Espíritu de fortaleza para poder aceptar en silencio, con abnegación y con humildad, todas las contrariedades de la vida y del trabajo como mujeres "santas y fuertes",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ejemplo de los apóstoles,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los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mártires,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los confesores,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	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las vírgenes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		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todos aquellos que tienden a la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		perfección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cristiana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FCi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30-05-1952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Espíritu Santo: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Cultivamos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una fe fuerte en el Espíritu Santo, porque cuando él está en el alma se siente la beatitud, la paz y el gozo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24-05-1951)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y la comunidad como una familia unida en nombre del Señor goza de su presencia, fortificada por el amor de Dios arraigado en los corazones de las Hermanas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80).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Animadas por esta caridad ejercemos las obras de apostolado en unión con Cristo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5).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Aquel que posee el Espíritu Santo no puede ser inactivo, porque el Espíritu obra en él y lo ilumina, anima e infunde valor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" 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0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26-07-1945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702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Virgen María: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María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Santísima está presente como protagonista de nuestro proyecto de vida "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Permanezcamos en compañía de María, Madre del Señor, con filial confianza"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(CC 25).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Veneramos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su presencia y la hacemos evidente con dos advocaciones: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Madre de la divina gracia e Inmaculada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(CC 10,68) y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Ella buscamos la ayuda para la perfecta unión con el Señor y con el prójimo"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20291" y="587197"/>
            <a:ext cx="99805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Virgen María: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Estos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atributos adquieren relevancia particular en nuestro proyecto de vida por tres motivos: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lvl="0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	su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pureza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nos impulsa a vivir con fidelidad nuestra vocación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10)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lvl="0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	su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maternidad virginal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 paradigma de fecundidad espiritual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24)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lvl="0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	su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materna ternura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 modelo para vivir nuestra vida fraterna y apostólica como personas consagradas y franciscanas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25-12-1941: LG 65;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Fíd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10).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1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Sean como María, madres de misericordia con la humanidad sufriente"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Fc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19-04-1973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Protectores Celestiales: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“Alabamos a Dios en compañía de nuestros protectores celestiales: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José,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Francisco de Asís,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Santa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Clara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Santa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Teresa del Niño Jesús,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procurando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imitar sus virtudes, y de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modo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especial la vida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evangélica del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seráfico 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Padre San Francisco de Asís”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(CC11).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6440" y="1127760"/>
            <a:ext cx="87553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Finalidad: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dar a conocer mejor 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las Hermanas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identidad.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 la cual la Iglesia nos reconoce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 nos confía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misión apostólica en el ámbito del carisma y del espíritu de nuestro Instituto. </a:t>
            </a:r>
          </a:p>
          <a:p>
            <a:pPr algn="just"/>
            <a:endParaRPr lang="es-ES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Su Objetivo: </a:t>
            </a:r>
            <a:r>
              <a:rPr lang="es-ES" sz="28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estimularnos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" sz="28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animarnos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para  </a:t>
            </a:r>
            <a:r>
              <a:rPr lang="es-ES" sz="28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continuar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" sz="28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investigando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sobre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nuestro carisma que nos ayudará a permanecer fuertemente unidas y arraigadas en nuestras fuentes y a vivir intensamente nuestra comunión de vida, nuestra oración y actividad apostólica.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“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fr-FR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núcleo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de 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identidad carismática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es celebrar el amor misericordioso del Padre con el cual nos abrazó en su Hijo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predilecto, nos cubrió de su amor y nos redimió. El contenido de nuestro carisma está expresado en el título de nuestro Instituto –vivenciar a través de los tiempos la misión que desarrollamos en la Iglesia y en el mundo para la construcción del Reino.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19395" y="1032742"/>
            <a:ext cx="99805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"Hijas de la Misericordia"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significa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que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hemos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nacido de la misericordia del Padre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somos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enviadas al mundo para continuar su obra de misericordia y de amor fraterno hacía la humanidad sufriente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13-11-1942; CC 113),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siguiendo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Cristo Crucificado en su generosa entrega al Padre,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ejemplo de San Francisco y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Fundadora María de Jesús Crucificado, Sierva de Dios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Las "Hijas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de la Misericordia" </a:t>
            </a:r>
            <a:endParaRPr lang="es-ES_tradnl" sz="2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es-ES_tradnl" sz="105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deben ser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"la verdadera imagen de la misericordia del Padre Celestial"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13-12-1942)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como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herederas de su misericordia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deben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dar a los hermanos,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especialmente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los más pequeños y a los más necesitados, pruebas de la bondad y de la misericordia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que el Padre nos ama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 libertad de espíritu celebramos la misericordia del Padre y procuramos que todos los necesitados sientan la inmensidad de su misericordia y amor.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Congregación fue fundada para enseñar y ayudar los pobres, para guiar y educar la juventud"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13-12-1942), por eso, "Dejen todo y dedíquense a los niños y a la juventud" (FD, p.l9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También ofrecemos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formación a los adultos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para ayudarles a crecer en su madurez cristiana de modo que lleguen a ser personas de fe y de caridad (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30) y puedan con su mansedumbre atraer a todos a la paz, a la bondad y a la concordia (CC 128).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El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mandato evangélico en favor de los últimos,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especial de los niños abandonados y de las familias pobres, de los enfermos, de los marginados y de los ancianos constituye lo específico del ideal apostólico del Instituto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III IDENTIDAD CARISMATICA APOSTOLICA: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Siendo parte viva de la Iglesia, en todo lugar procuramos, con las palabras y con el ejemplo de vida en el espíritu de las bienaventuranzas, anunciar el Evangelio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130), </a:t>
            </a: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*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especialmente en la formación y educación escolar de los niños y de los jóvenes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6,114); </a:t>
            </a: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 * 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la opción por los pobres, por los oprimidos y marginados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130;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101.1);</a:t>
            </a: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 *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la promoción de la dignidad del hombre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129,130)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</a:p>
          <a:p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*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el empeño por la unidad de los cristianos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(CC 134; 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103).</a:t>
            </a:r>
            <a:endParaRPr lang="fr-FR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32000" y="1278759"/>
            <a:ext cx="9123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IV  IDENTIDAD ECLESIOLOGICA  MISIONERA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pPr algn="ctr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Tanto la centralidad del misterio de la cruz, como el sustancial vínculo con el misterio de la piedad de Dios Padre "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Dives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ín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misericordia",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insertan en la Iglesia, sacramento del amor salvífico de Dios, manado del costado abierto del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Crucificado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41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</a:p>
          <a:p>
            <a:pPr algn="ctr"/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51429" y="1017502"/>
            <a:ext cx="100466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IV IDENTIDAD ECLESIOLOGICA  MISIONERA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La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comunión con la Iglesia se expresa más intensamente con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*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vida de oración (CC 49,55;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5.2),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*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consagración (CC 4,15)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*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apostolado (CC 110) que desarrollamos en ella (CC 3).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Unidos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la Iglesia y a su misterio, promovemos su misión salvífica en el mundo, conforme sus necesidades actuales (CC 7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51429" y="1017502"/>
            <a:ext cx="98109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IV IDENTIDAD ECLESIOLOGICA  MISIONERA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"Recen, hijas queridas, por el Santo Padre, por la Iglesia, por los sacerdotes y los religiosos, por el pueblo cristiano a fin que se extienda el reino de Dios"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8-05-1945: CC 44).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Siendo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que “nuestra vida está consagrada al bien de toda la Iglesia" (CC 4); a cada una de nuestras comunidades, solidaria con las necesidades de la Iglesia y manutención de los necesitados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351)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procure dar testimonio comunitario de amor y pobreza.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4343" y="973960"/>
            <a:ext cx="10046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IV IDENTIDAD ECLESIOLOGICA  MISIONERA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Como máxima expresión de afecto por la Iglesia y por su misión  salvífica, el  Instituto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cultiva el espíritu misionero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133)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promueve obras misioneras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26-12-1950),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actualmente con la diaconía en la Iglesia Latinoamérica. “Todas las hermanas con la oración, el sacrificio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las</a:t>
            </a:r>
            <a:r>
              <a:rPr lang="es-ES_tradnl" sz="2800" b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obras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misericordia manifiesten la caridad de Dios Padre a todos los hombres, para que se salven y lleguen al conocimiento de la Verdad"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(AG 10; CC 133;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102.2).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eso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“en cualquier lugar que nos encontremos, debemos hacer misiones"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22-01-1941;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Dír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102.3).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5409" y="1504221"/>
            <a:ext cx="8311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Ayudar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a las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hermanas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 saber dar argumentos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que, directa o indirectamente se refieren a las características de nuestra identidad en sus expresiones concretas,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el modo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 vivir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promover,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nuestro modo de vida consagrada y apostólica. 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Algunos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elementos se repiten inevitablemente,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pero en contextos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diferentes, para profundizar o argumentar mejor la constatación expuesta. 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9771" y="973960"/>
            <a:ext cx="90569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IV IDENTIDAD ECLESIOLOGICA  MISIONERA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La misma Fundadora </a:t>
            </a:r>
            <a:endParaRPr lang="es-ES_tradnl" sz="3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presto 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el servicio de evangelización a los pueblos latinoamericanos (1940- 1952) </a:t>
            </a:r>
            <a:endParaRPr lang="es-ES_tradnl" sz="3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para este apostolado </a:t>
            </a:r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prepar</a:t>
            </a:r>
            <a:r>
              <a:rPr lang="fr-FR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ó</a:t>
            </a:r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envió 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varios grupos de sus hijas espirituales.</a:t>
            </a:r>
            <a:endParaRPr lang="fr-FR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9771" y="973960"/>
            <a:ext cx="96374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Lo esencial de la vida religiosa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observancia radical del santo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evangelio 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24-07-1941;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ReV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1),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profesando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los consejos evangélicos: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castidad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pobreza y obediencia, vividos en fraternidad.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ejemplo de María, modelo de la mujer consagrada, e inspiradas en la experiencia del Seráfico Padre San Francisco, que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llegó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ser una imagen de Cristo, emprendamos cada día con paciencia y confianza, el camino hacia la madurez y la perfección, de tal modo que Cristo se convierta en el centro de nuestra vida" (CC 137).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31273" y="1141600"/>
            <a:ext cx="90859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dirty="0"/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Debemos llegar a ser santas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FAn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8,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p.l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)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 eso nuestro gran y constante empeño es educarnos y formarnos para la vida en Dios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13-07-1941);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así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gradualmente "transformarnos en Cristo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modo que cualquiera que nos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vea</a:t>
            </a: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pueda ver a Jesús en nosotras"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3-09-1933).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9771" y="973960"/>
            <a:ext cx="963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Las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Hijas de la Misericordia son las esposas de Cristo coronado de espinas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15-12-1943)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consagración consiste "en la cruz y en el amor, cumpliendo la santísima voluntad de Dios"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13-07-1941).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Jesucristo crucificado es nuestro maestro, modelo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esposo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divino"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11-10-1954);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formación religiosa nos ayuda a conocerlo mejor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</a:t>
            </a: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amarlo y realizar nuestra unión con él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él con el Padre en el Espíritu.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66" y="973960"/>
            <a:ext cx="99408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Como Hijas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la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Misericordia</a:t>
            </a:r>
            <a:r>
              <a:rPr lang="es-ES_tradnl" dirty="0" smtClean="0"/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manifestamos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llamada, en la donación a Jesús sufriente, encarnado en los hermanos más necesitados, por el reino y para la gloria del Padre Celestial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8).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Como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esposas de Cristo Crucificado y sus colaboradoras en el plan de salvación, debemos ser “mujeres fuertes”, fieles a las promesas hechas a Dios y al amor hacia la Congregación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26-07-1950)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poseen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los valores éticos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entre otros: veracidad, sinceridad, laboriosidad y fortaleza de espíritu.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Estos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valores representan también los criterios de idoneidad de la candidata a la vida religiosa en nuestro Instituto.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Fci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28-12-1956;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22-04-1945;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1-11-1946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</a:p>
          <a:p>
            <a:r>
              <a:rPr lang="es-ES_tradnl" dirty="0"/>
              <a:t> </a:t>
            </a:r>
            <a:endParaRPr lang="fr-FR" dirty="0"/>
          </a:p>
          <a:p>
            <a:pPr lvl="0"/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a. veracidad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sinceridad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“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Quien miente, no es sincero, no ama la verdad, ni la luz. Dios es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luz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ama la verdad”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12- 1929)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eso “Alejarse de la verdad significa alejarse del mismo Dios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22-08-1943).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"La mentira es una debilidad de tal manera baja y vergonzosa que no debería encontrarse en ninguna religiosa"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12-1929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76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a. veracidad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sinceridad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"Hijas mías, jamás digan lo que no corresponde a la verdad y menos aquello de lo que no están seguras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23-06-1940),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Dios ama la verdad y la sinceridad"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24-02-1961)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"no hay unión con Dios si no somos sinceras"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l-ll-1946).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Quien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dice la verdad es también justo, porque dice las cosas como son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12-1929).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presencia de Dios no se puede ser falso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FCi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28-12-1961)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las almas que no son sinceras no deben estar en la casa de Dios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</a:p>
          <a:p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a. veracidad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sinceridad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Hijas de la Misericordia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amen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siempre la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sinceridad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la verdad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caso contrario no pueden ser hijas de Dios,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tampoco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mías, ni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la Congregación"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1-11-1946).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b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Laboriosidad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puntualidad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1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</a:p>
          <a:p>
            <a:pPr algn="ctr"/>
            <a:r>
              <a:rPr lang="es-ES_tradnl" dirty="0" smtClean="0"/>
              <a:t>	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Sometidas a la ley común del trabajo,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nuestro empeño, la Congregación pueda realizar eficazmente su misión en la Iglesia" (CC 35).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Trabajamos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ejemplo de Jesús y de San José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como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verdaderas pobres que viven del trabajo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sus propias manos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26-07-1945,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27-03-1949; 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22).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b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Laboriosidad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puntualidad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“Trabajar es un deber.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Todas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debemos trabajar y alabar a Dios con nuestras obras.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trabajo también produce gozo, ya que Dios mismo infundió en el hombre la necesidad de trabajar.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También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Santa Familia trabajaba.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eso en la casa de Dios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hay lugar para las personas flojas"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22-04-1945).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Trabajemos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 alegría, sabia y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conscientemente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fruto del trabajo será la bendición de Dios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26-07-1945).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050" y="744254"/>
            <a:ext cx="104013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CONTENIDO</a:t>
            </a:r>
          </a:p>
          <a:p>
            <a:endParaRPr lang="fr-FR" sz="280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I. IDENTIDAD 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HISTÓRICA-JURÍDICA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II. IDENTIDAD 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ESPIRITUAL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III</a:t>
            </a:r>
            <a:r>
              <a:rPr lang="fr-FR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. IDENTIDAD 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CARISMÁTICA-APOSTÓLICA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IV. IDENTIDAD 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ECLESIOLÓGICA-MISIONERA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V- IDENTIDAD EDUCATIVA-FORMATIVA 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VI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. EL ESPÍRITU DE LA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CONGREGACIÓN</a:t>
            </a:r>
            <a:endParaRPr lang="es-ES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VII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. IDENTIDAD FRANCISCANA DE LAS HIJAS DE LA MISERICORDIA 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9826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b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Laboriosidad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puntualidad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Aceptamos con agrado y con humildad cualquier tipo de trabajo como medio para alabar al Creador;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para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procurarnos lo necesario y para ayudar los hermanos necesitados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21).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Debemos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ser mujeres hábiles y de acción,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modelos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trabajo perfecto en las actividades de la Congregación, a fin que los demás vean nuestras obras y den gloria a Dios que obra en nosotras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26-07-1945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97726" y="684400"/>
            <a:ext cx="101309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b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Laboriosidad 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– 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puntualidad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virtud de la laboriosidad va unida a la virtud de la puntualidad, ya que el tiempo está consagrado a Dios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28-10-1929)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por eso vivámoslo como don de su bondad y ocupémoslo con la oración y el trabajo útil conscientes que alabamos a Dios y continuamos su obra (CC 37).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"Quien ama a Dios, ama también el orden y la puntualidad"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5-08-1950).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"Eduquémonos en la puntualidad y responsabilidad porque el tiempo es precioso para nuestra santificación y la de nuestro prójimo"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27-03-1958).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101309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c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“mujer fuerte”</a:t>
            </a: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las orientaciones educativas de nuestra Madre Fundadora resalta especialmente el perfil humano de una Hija de la Misericordia como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"mujer fuerte",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según la expresión bíblica del libro de los Proverbios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(31, 10-31).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La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Madre exige a todas sus hijas espirituales que se decidan firmemente a llegar a ser "fuertes". "Cada una abra su corazón y diga: 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Quiero, puedo y debo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 y el Espíritu Santo con sus gracias la hará "mujer fuerte"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1-07-1951).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Inspirada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esta imagen bíblica la Madre escribe: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101309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c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“mujer fuerte”</a:t>
            </a: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“Quién encontrará una mujer fuerte?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Dice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Sagrada Escritura: UNA MUJER FUERTE!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una que vacila y teme, que busca apoyarse en otro o quiere que los demás piensen en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ella,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lugar que los demás piensen en ella en lugar que ella sea apoyo para los demás.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Vivir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este modo y esperar que todo venga de los otros,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significa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no responder al fin para el cual fuimos creadas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“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como mujeres” y más aún como religiosas: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DARSE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TODA PARA TODOS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!</a:t>
            </a:r>
            <a:endParaRPr lang="fr-FR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1086" y="973960"/>
            <a:ext cx="101309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b="1" i="1" dirty="0">
                <a:solidFill>
                  <a:srgbClr val="FF0000"/>
                </a:solidFill>
                <a:latin typeface="Berlin Sans FB" panose="020E0602020502020306" pitchFamily="34" charset="0"/>
              </a:rPr>
              <a:t>c</a:t>
            </a:r>
            <a:r>
              <a:rPr lang="es-ES_tradnl" sz="28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 “mujer fuerte”</a:t>
            </a:r>
          </a:p>
          <a:p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dirty="0" smtClean="0"/>
              <a:t>	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“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Mujer fuerte” significa: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mujer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que piensa, que penetra, que trabaja,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comparte, que previene, que salva,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busca y encuentra: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ella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se dedica y hace todo por todos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todos deja contentos y provisto del necesario.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1680" y="1415920"/>
            <a:ext cx="93036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V. IDENTIDAD EDUCATIVA  FORMATIVA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Denme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mujeres fuertes en la Congregación!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Todas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deben ser llenas de las virtudes y dones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si no lo fueran,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cómo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podrá andar adelante la Congregación?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las “fuertes” mi alma las bendice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serán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bendecidas en la eternidad”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26-07-1950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3560" y="913000"/>
            <a:ext cx="93036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VI. EL ESPIRITU DE LA CONGREGACION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carisma del Instituto, es el don del Espíritu Santo dado a nuestra Fundadora para fundar la Congregación en favor de la Iglesia y la edificación del cuerpo místico de Cristo, éste se concretizó en la respuesta de nuestra M. Fundadora al carisma recibido esto es el espíritu del Instituto - las características propias de la Congregación para servir la Iglesia y el mundo.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Nuestro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espíritu es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contemplativo y activo: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espíritu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amor, de humildad, de simplicidad, de sacrificio y alegría de vivir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99658" y="1017503"/>
            <a:ext cx="8636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VI. EL ESPIRITU DE LA CONGREGACION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-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contemplación</a:t>
            </a:r>
            <a:endParaRPr lang="fr-FR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"La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contemplación de las cosas divinas y la unión asidua con Dios en la oración debe ser nuestro primer y principal deber"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Dir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29; c 663.1). </a:t>
            </a: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vida de las hermanas es "contemplativa y activa", meditar y amar a Dios y dedicarse a promover su amor a través de las obras de misericordia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5-12-1947).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1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38400" y="973960"/>
            <a:ext cx="930365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VI. EL ESPIRITU DE LA CONGREGACION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-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contemplación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1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 necesario hacer todo lo posible a fin que en nuestras almas arda el amor hacía Dios, </a:t>
            </a: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nuestro divino Esposo y rey, </a:t>
            </a: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nuestro único bien y único fin 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1-11-1942). </a:t>
            </a:r>
            <a:endParaRPr lang="es-ES_tradnl" sz="1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1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11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medio de la fe, la esperanza y la caridad nos elevamos a Dios y nos unimos a Él, a la Iglesia universal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todo lo creado (CC 49), a imitación de S. Francisco, el hombre hecho oración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57; 2Cel 95</a:t>
            </a:r>
            <a:r>
              <a:rPr lang="es-ES_tradnl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38400" y="973960"/>
            <a:ext cx="9303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VI. EL ESPIRITU DE LA CONGREGACION</a:t>
            </a:r>
            <a:endParaRPr lang="fr-FR" sz="32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r>
              <a:rPr lang="es-ES_tradnl" dirty="0"/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- </a:t>
            </a:r>
            <a:r>
              <a:rPr lang="es-ES_tradnl" sz="2800" i="1" dirty="0">
                <a:solidFill>
                  <a:srgbClr val="FF0000"/>
                </a:solidFill>
                <a:latin typeface="Berlin Sans FB" panose="020E0602020502020306" pitchFamily="34" charset="0"/>
              </a:rPr>
              <a:t>contemplación</a:t>
            </a:r>
            <a:endParaRPr lang="fr-FR" sz="1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12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12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misterio del amor de Dios Uno y Trino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nos revela constantemente y con eficacia en la Eucaristía.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es-ES_tradnl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celebración diaria de la Eucaristía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tomamos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parte en el sacrificio redentor de Cristo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(CC 51), </a:t>
            </a:r>
            <a:endParaRPr lang="es-ES_tradnl" sz="20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"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por medio de Cristo nuestro Mediador,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alabamos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y damos gracias al Padre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que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nos ha constituido hijos y herederos de su Reino" 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_tradnl" sz="20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ib</a:t>
            </a:r>
            <a:r>
              <a:rPr lang="es-ES_tradnl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34439" y="616434"/>
            <a:ext cx="102728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IDENTIDAD HISTÓRICA – JURÍDICA </a:t>
            </a:r>
            <a:endParaRPr lang="fr-FR" sz="3200" b="1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La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Congregación fue encarnada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25-03-1919,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como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una modesta semilla en la tierra para que dé fruto. </a:t>
            </a:r>
            <a:endParaRPr lang="es-ES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Como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una pequeña plantita de Cristo el </a:t>
            </a:r>
            <a:r>
              <a:rPr lang="es-E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4-10-1920 </a:t>
            </a:r>
            <a:endParaRPr lang="es-ES" sz="2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para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gloria de Dios Trino y Uno y para ramificarse por todas las partes del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mundo </a:t>
            </a:r>
            <a:r>
              <a:rPr lang="es-ES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(</a:t>
            </a:r>
            <a:r>
              <a:rPr lang="es-ES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18-02-1957</a:t>
            </a:r>
            <a:r>
              <a:rPr lang="es-ES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). </a:t>
            </a:r>
          </a:p>
          <a:p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Las </a:t>
            </a:r>
            <a:r>
              <a:rPr lang="es-ES" sz="28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Hijas de la Misericordia de la T.O.R. de San Francisco,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fue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fundado por la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Madre, María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Jesús Crucificado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Petković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Blato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isla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</a:t>
            </a:r>
            <a:r>
              <a:rPr lang="es-ES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Korcula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(Croacia), por iniciativa y con el apoyo de su director espiritual, Mons. José </a:t>
            </a:r>
            <a:r>
              <a:rPr lang="es-ES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Marcelic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obispo de </a:t>
            </a:r>
            <a:r>
              <a:rPr lang="es-ES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Dubrovnik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</a:p>
          <a:p>
            <a:pPr algn="just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con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fin de "formar y salvar la juventud pobre</a:t>
            </a:r>
            <a:r>
              <a:rPr lang="es-ES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" (</a:t>
            </a:r>
            <a:r>
              <a:rPr lang="es-ES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MFe</a:t>
            </a:r>
            <a:r>
              <a:rPr lang="es-ES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13-11- 1942). </a:t>
            </a:r>
            <a:endParaRPr lang="fr-FR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515" y="1017502"/>
            <a:ext cx="99805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_tradnl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Protectores Celestiales: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 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“Alabamos a Dios en compañía de nuestros protectores celestiales: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José,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Francisco de Asís,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Santa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Clara y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Santa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Teresa del Niño Jesús,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procurando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imitar sus virtudes, y de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modo</a:t>
            </a:r>
            <a:r>
              <a:rPr lang="es-ES_tradnl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especial la vida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evangélica del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seráfico </a:t>
            </a:r>
            <a:r>
              <a:rPr lang="es-ES_tradn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Padre San Francisco de Asís”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(CC11).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876">
            <a:off x="2426704" y="293769"/>
            <a:ext cx="7038043" cy="58660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3051" r="41875" b="63728"/>
          <a:stretch/>
        </p:blipFill>
        <p:spPr>
          <a:xfrm rot="20990370">
            <a:off x="394315" y="437235"/>
            <a:ext cx="1388314" cy="2073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5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0" y="1429290"/>
            <a:ext cx="86899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fr-FR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Esta</a:t>
            </a:r>
            <a:r>
              <a:rPr lang="fr-FR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nueva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familia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religiosa-franciscana surge como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respuesta profética a las exigencias de ese tiempo, de la sociedad y de la Iglesia, en las difíciles circunstancias sociales, políticas y económicas de la Croacia del sur, después de la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1ra.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guerra mundial. </a:t>
            </a:r>
            <a:endParaRPr lang="es-ES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Madre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agregó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la orden de los Hermanos Menores el 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26-1-1928, </a:t>
            </a:r>
          </a:p>
          <a:p>
            <a:pPr algn="just"/>
            <a:r>
              <a:rPr lang="es-E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Llega a ser de </a:t>
            </a:r>
            <a:r>
              <a:rPr lang="es-ES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D</a:t>
            </a:r>
            <a:r>
              <a:rPr lang="es-ES" sz="28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erecho Diocesano 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18-02-1928. </a:t>
            </a:r>
          </a:p>
          <a:p>
            <a:pPr algn="just"/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Obtiene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“Decreto </a:t>
            </a:r>
            <a:r>
              <a:rPr lang="es-ES" sz="2800" i="1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Laudis</a:t>
            </a:r>
            <a:r>
              <a:rPr lang="es-ES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”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26-06-1944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y. 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reconocimiento como Instituto de </a:t>
            </a:r>
            <a:r>
              <a:rPr lang="es-ES" sz="28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Derecho </a:t>
            </a:r>
            <a:r>
              <a:rPr lang="es-ES" sz="2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P</a:t>
            </a:r>
            <a:r>
              <a:rPr lang="es-ES" sz="28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ontificio</a:t>
            </a:r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6-12-1956.</a:t>
            </a:r>
            <a:endParaRPr lang="fr-FR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1"/>
          <a:stretch/>
        </p:blipFill>
        <p:spPr>
          <a:xfrm rot="151605">
            <a:off x="10030799" y="519445"/>
            <a:ext cx="2033451" cy="279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6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4040" y="1735783"/>
            <a:ext cx="7985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Las primeras filiales se instituyeron dentro de poco tiempo en la isla de </a:t>
            </a:r>
            <a:r>
              <a:rPr lang="es-ES_tradnl" sz="28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Korcula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</a:t>
            </a: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Vojvodina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</a:t>
            </a: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por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un breve tiempo también en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Serbia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y en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Macedonia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y </a:t>
            </a:r>
            <a:r>
              <a:rPr lang="es-ES_tradnl" sz="2800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permanentemente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en el sur y en el norte de Croacia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40" y="851863"/>
            <a:ext cx="95402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En el año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1936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parten las primeras Hijas de la Misericordia a las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misiones latinoamericanas </a:t>
            </a:r>
            <a:endParaRPr lang="es-ES_tradnl" sz="2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1</a:t>
            </a:r>
            <a:r>
              <a:rPr lang="es-ES_tradnl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941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Congregación pasa a ser internacional. </a:t>
            </a:r>
            <a:endParaRPr lang="es-ES_tradnl" sz="2800" dirty="0" smtClean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s-ES_tradnl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Después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de 12 años de apostolado misionero en la joven Iglesia de Sudamérica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(1940-1952)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Fundadora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viaja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a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Roma. Trasladando la  casa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madre de </a:t>
            </a:r>
            <a:r>
              <a:rPr lang="es-ES_tradnl" sz="28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Blato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gobierno 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general.</a:t>
            </a:r>
          </a:p>
          <a:p>
            <a:endParaRPr lang="es-ES_tradnl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la casa </a:t>
            </a:r>
            <a:r>
              <a:rPr lang="es-ES_tradnl" sz="28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generalicia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en Roma, murió santamente el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9 de julio de 1966.  </a:t>
            </a:r>
            <a:endParaRPr lang="es-ES_tradnl" sz="2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En 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el Vicariato de Roma, el </a:t>
            </a:r>
            <a:r>
              <a:rPr lang="es-ES_tradnl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28-02-1989</a:t>
            </a:r>
            <a:r>
              <a:rPr lang="es-ES_tradnl" sz="2800" dirty="0">
                <a:solidFill>
                  <a:srgbClr val="002060"/>
                </a:solidFill>
                <a:latin typeface="Berlin Sans FB" panose="020E0602020502020306" pitchFamily="34" charset="0"/>
              </a:rPr>
              <a:t> comenzó el proceso para su beatificación</a:t>
            </a:r>
            <a:r>
              <a:rPr lang="es-ES_tradnl" sz="28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  <a:endParaRPr lang="fr-FR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5498</Words>
  <Application>Microsoft Office PowerPoint</Application>
  <PresentationFormat>Panorámica</PresentationFormat>
  <Paragraphs>421</Paragraphs>
  <Slides>61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Berlin Sans FB</vt:lpstr>
      <vt:lpstr>Calibri</vt:lpstr>
      <vt:lpstr>Calibri Light</vt:lpstr>
      <vt:lpstr>Lucida Calligraphy</vt:lpstr>
      <vt:lpstr>Times New Roman</vt:lpstr>
      <vt:lpstr>Wingdings</vt:lpstr>
      <vt:lpstr>Office Theme</vt:lpstr>
      <vt:lpstr>Roma 1994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Canción compuesta por la  Hna. Claudelina</dc:title>
  <dc:creator>Hna. Alejandrina</dc:creator>
  <cp:lastModifiedBy>Hna. Alejandrina</cp:lastModifiedBy>
  <cp:revision>115</cp:revision>
  <dcterms:created xsi:type="dcterms:W3CDTF">2020-04-27T18:30:32Z</dcterms:created>
  <dcterms:modified xsi:type="dcterms:W3CDTF">2022-08-19T13:11:19Z</dcterms:modified>
</cp:coreProperties>
</file>